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64" r:id="rId2"/>
    <p:sldId id="265" r:id="rId3"/>
    <p:sldId id="268" r:id="rId4"/>
    <p:sldId id="269" r:id="rId5"/>
    <p:sldId id="272" r:id="rId6"/>
    <p:sldId id="266" r:id="rId7"/>
    <p:sldId id="267" r:id="rId8"/>
    <p:sldId id="270" r:id="rId9"/>
    <p:sldId id="271" r:id="rId10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AAE6"/>
    <a:srgbClr val="5A6EB4"/>
    <a:srgbClr val="A00078"/>
    <a:srgbClr val="A01E28"/>
    <a:srgbClr val="A08232"/>
    <a:srgbClr val="DCA01E"/>
    <a:srgbClr val="FA8214"/>
    <a:srgbClr val="82B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8" autoAdjust="0"/>
    <p:restoredTop sz="91212" autoAdjust="0"/>
  </p:normalViewPr>
  <p:slideViewPr>
    <p:cSldViewPr>
      <p:cViewPr>
        <p:scale>
          <a:sx n="98" d="100"/>
          <a:sy n="98" d="100"/>
        </p:scale>
        <p:origin x="688" y="5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31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660775" y="468313"/>
            <a:ext cx="2759075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/>
            </a:lvl1pPr>
          </a:lstStyle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541338" y="8664575"/>
            <a:ext cx="3103562" cy="8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altLang="de-DE" sz="800" dirty="0"/>
              <a:t>KIT – Die Forschungsuniversität in der </a:t>
            </a:r>
            <a:r>
              <a:rPr lang="de-DE" altLang="de-DE" sz="800" dirty="0" smtClean="0"/>
              <a:t>Helmholtz-Gemeinschaft</a:t>
            </a:r>
            <a:endParaRPr lang="de-DE" altLang="de-DE" sz="800" dirty="0"/>
          </a:p>
        </p:txBody>
      </p:sp>
      <p:pic>
        <p:nvPicPr>
          <p:cNvPr id="6148" name="Picture 11" descr="KIT-Logo-rgb_d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188913"/>
            <a:ext cx="100806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4944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F67A72A-DB5D-4F56-8EC2-CA1C05C6F54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488943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BSD: darf</a:t>
            </a:r>
            <a:r>
              <a:rPr lang="de-DE" baseline="0" dirty="0" smtClean="0"/>
              <a:t> frei verändert, benutzt und verbreitet werden. Nur Copyright Vermerk des ursprünglichen Programms darf nicht entfernt werden (BSD: Barkley Software Distribution)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 </a:t>
            </a:r>
            <a:r>
              <a:rPr lang="de-DE" dirty="0" smtClean="0"/>
              <a:t>(120.000 Google Ergebnisse)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https://</a:t>
            </a:r>
            <a:r>
              <a:rPr lang="de-DE" dirty="0" err="1" smtClean="0"/>
              <a:t>de.wikipedia.org</a:t>
            </a:r>
            <a:r>
              <a:rPr lang="de-DE" dirty="0" smtClean="0"/>
              <a:t>/</a:t>
            </a:r>
            <a:r>
              <a:rPr lang="de-DE" dirty="0" err="1" smtClean="0"/>
              <a:t>wiki</a:t>
            </a:r>
            <a:r>
              <a:rPr lang="de-DE" dirty="0" smtClean="0"/>
              <a:t>/</a:t>
            </a:r>
            <a:r>
              <a:rPr lang="de-DE" dirty="0" err="1" smtClean="0"/>
              <a:t>JMonkeyEngine</a:t>
            </a:r>
            <a:endParaRPr lang="de-DE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https://</a:t>
            </a:r>
            <a:r>
              <a:rPr lang="de-DE" dirty="0" err="1" smtClean="0"/>
              <a:t>de.wikipedia.org</a:t>
            </a:r>
            <a:r>
              <a:rPr lang="de-DE" dirty="0" smtClean="0"/>
              <a:t>/</a:t>
            </a:r>
            <a:r>
              <a:rPr lang="de-DE" dirty="0" err="1" smtClean="0"/>
              <a:t>wiki</a:t>
            </a:r>
            <a:r>
              <a:rPr lang="de-DE" dirty="0" smtClean="0"/>
              <a:t>/BSD-Lizenz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https://</a:t>
            </a:r>
            <a:r>
              <a:rPr lang="de-DE" dirty="0" err="1" smtClean="0"/>
              <a:t>en.wikipedia.org</a:t>
            </a:r>
            <a:r>
              <a:rPr lang="de-DE" dirty="0" smtClean="0"/>
              <a:t>/</a:t>
            </a:r>
            <a:r>
              <a:rPr lang="de-DE" dirty="0" err="1" smtClean="0"/>
              <a:t>wiki</a:t>
            </a:r>
            <a:r>
              <a:rPr lang="de-DE" dirty="0" smtClean="0"/>
              <a:t>/</a:t>
            </a:r>
            <a:r>
              <a:rPr lang="de-DE" dirty="0" err="1" smtClean="0"/>
              <a:t>JMonkeyEngine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Prof. Dr. Max Mustermann | Musterfakultät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7010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NORD: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Massively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multiplayer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online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role-playing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game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DE" dirty="0" err="1" smtClean="0"/>
              <a:t>Grappling</a:t>
            </a:r>
            <a:r>
              <a:rPr lang="de-DE" dirty="0" smtClean="0"/>
              <a:t> Hook: First Person Puzzle/Jump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</a:t>
            </a:r>
            <a:r>
              <a:rPr lang="de-DE" baseline="0" dirty="0" smtClean="0"/>
              <a:t> Run Game</a:t>
            </a:r>
          </a:p>
          <a:p>
            <a:r>
              <a:rPr lang="de-DE" baseline="0" dirty="0" smtClean="0"/>
              <a:t>5089: Action und </a:t>
            </a:r>
            <a:r>
              <a:rPr lang="de-DE" baseline="0" dirty="0" err="1" smtClean="0"/>
              <a:t>RolePlayGame</a:t>
            </a:r>
            <a:r>
              <a:rPr lang="de-DE" baseline="0" dirty="0" smtClean="0"/>
              <a:t> (sogar auf </a:t>
            </a:r>
            <a:r>
              <a:rPr lang="de-DE" baseline="0" dirty="0" err="1" smtClean="0"/>
              <a:t>Steam</a:t>
            </a:r>
            <a:r>
              <a:rPr lang="de-DE" baseline="0" dirty="0" smtClean="0"/>
              <a:t>)</a:t>
            </a:r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Prof. Dr. Max Mustermann | Musterfakultät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2930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Prof. Dr. Max Mustermann | Musterfakultät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736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Bugs: Stichwort:</a:t>
            </a:r>
            <a:r>
              <a:rPr lang="de-DE" baseline="0" dirty="0" smtClean="0"/>
              <a:t> LOD und Updates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Prof. Dr. Max Mustermann | Musterfakultät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82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4"/>
          <p:cNvGrpSpPr>
            <a:grpSpLocks/>
          </p:cNvGrpSpPr>
          <p:nvPr/>
        </p:nvGrpSpPr>
        <p:grpSpPr bwMode="auto">
          <a:xfrm>
            <a:off x="107504" y="3284984"/>
            <a:ext cx="9358312" cy="4643438"/>
            <a:chOff x="0" y="2214554"/>
            <a:chExt cx="9358346" cy="4643446"/>
          </a:xfrm>
          <a:blipFill>
            <a:blip r:embed="rId2"/>
            <a:stretch>
              <a:fillRect/>
            </a:stretch>
          </a:blipFill>
        </p:grpSpPr>
        <p:sp>
          <p:nvSpPr>
            <p:cNvPr id="3" name="Rechteck 2"/>
            <p:cNvSpPr/>
            <p:nvPr/>
          </p:nvSpPr>
          <p:spPr>
            <a:xfrm>
              <a:off x="0" y="2214554"/>
              <a:ext cx="9358346" cy="4643446"/>
            </a:xfrm>
            <a:prstGeom prst="rect">
              <a:avLst/>
            </a:prstGeom>
            <a:grpFill/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noFill/>
              </a:endParaRPr>
            </a:p>
          </p:txBody>
        </p:sp>
        <p:sp>
          <p:nvSpPr>
            <p:cNvPr id="4" name="Textfeld 3"/>
            <p:cNvSpPr txBox="1">
              <a:spLocks noChangeArrowheads="1"/>
            </p:cNvSpPr>
            <p:nvPr/>
          </p:nvSpPr>
          <p:spPr bwMode="auto">
            <a:xfrm>
              <a:off x="1428755" y="4354508"/>
              <a:ext cx="6286523" cy="6461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de-DE" altLang="de-DE" smtClean="0">
                  <a:noFill/>
                </a:rPr>
                <a:t>Fügen Sie auf der Masterfolie ein frei wählbares Bild ein (z.B. passend zum Vortrag)</a:t>
              </a:r>
            </a:p>
          </p:txBody>
        </p:sp>
      </p:grpSp>
      <p:pic>
        <p:nvPicPr>
          <p:cNvPr id="5" name="Picture 9" descr="II_rahmen_neu_tit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75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396875" y="6597650"/>
            <a:ext cx="36703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800" dirty="0" smtClean="0"/>
              <a:t>KIT – Die Forschungsuniversität in der Helmholtz-Gemeinschaft</a:t>
            </a:r>
          </a:p>
        </p:txBody>
      </p:sp>
      <p:sp>
        <p:nvSpPr>
          <p:cNvPr id="7" name="Text Box 21"/>
          <p:cNvSpPr txBox="1">
            <a:spLocks noChangeArrowheads="1"/>
          </p:cNvSpPr>
          <p:nvPr/>
        </p:nvSpPr>
        <p:spPr bwMode="auto">
          <a:xfrm>
            <a:off x="385763" y="3366344"/>
            <a:ext cx="533836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1000" dirty="0" smtClean="0">
                <a:solidFill>
                  <a:schemeClr val="bg1"/>
                </a:solidFill>
              </a:rPr>
              <a:t>Institut</a:t>
            </a:r>
            <a:r>
              <a:rPr lang="de-DE" altLang="de-DE" sz="1000" baseline="0" dirty="0" smtClean="0">
                <a:solidFill>
                  <a:schemeClr val="bg1"/>
                </a:solidFill>
              </a:rPr>
              <a:t> für Angewandte Informatik und Formale Beschreibungsverfahren</a:t>
            </a:r>
            <a:endParaRPr lang="de-DE" altLang="de-DE" sz="1000" dirty="0" smtClean="0">
              <a:solidFill>
                <a:schemeClr val="bg1"/>
              </a:solidFill>
            </a:endParaRPr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7318375" y="6497638"/>
            <a:ext cx="1727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 smtClean="0">
                <a:solidFill>
                  <a:schemeClr val="bg1"/>
                </a:solidFill>
              </a:rPr>
              <a:t>www.kit.edu</a:t>
            </a:r>
          </a:p>
        </p:txBody>
      </p:sp>
      <p:pic>
        <p:nvPicPr>
          <p:cNvPr id="9" name="Picture 11" descr="KIT-Logo-rgb_d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33375"/>
            <a:ext cx="161925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6372000"/>
            <a:ext cx="468000" cy="468000"/>
          </a:xfrm>
          <a:prstGeom prst="rect">
            <a:avLst/>
          </a:prstGeom>
        </p:spPr>
      </p:pic>
      <p:sp>
        <p:nvSpPr>
          <p:cNvPr id="10" name="Titel 9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8878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 smtClean="0"/>
              <a:t>Florian </a:t>
            </a:r>
            <a:r>
              <a:rPr lang="de-DE" altLang="de-DE" dirty="0" err="1" smtClean="0"/>
              <a:t>Rottach</a:t>
            </a:r>
            <a:r>
              <a:rPr lang="de-DE" altLang="de-DE" dirty="0" smtClean="0"/>
              <a:t> und Julian Wadephul – 3D-Spieleprogrammierung</a:t>
            </a:r>
            <a:endParaRPr lang="de-DE" altLang="de-DE" dirty="0"/>
          </a:p>
        </p:txBody>
      </p:sp>
      <p:sp>
        <p:nvSpPr>
          <p:cNvPr id="5" name="Datumsplatzhalter 9"/>
          <p:cNvSpPr>
            <a:spLocks noGrp="1"/>
          </p:cNvSpPr>
          <p:nvPr>
            <p:ph type="dt" sz="half" idx="2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0C16283-BD92-4339-8247-06E73D674713}" type="datetime1">
              <a:rPr lang="de-DE" smtClean="0"/>
              <a:t>31.12.16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1666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59563" y="333375"/>
            <a:ext cx="2089150" cy="5759450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0525" y="333375"/>
            <a:ext cx="6116638" cy="5759450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 smtClean="0"/>
              <a:t>Florian </a:t>
            </a:r>
            <a:r>
              <a:rPr lang="de-DE" altLang="de-DE" dirty="0" err="1" smtClean="0"/>
              <a:t>Rottach</a:t>
            </a:r>
            <a:r>
              <a:rPr lang="de-DE" altLang="de-DE" dirty="0" smtClean="0"/>
              <a:t> und Julian Wadephul – 3D-Spieleprogrammierung</a:t>
            </a:r>
            <a:endParaRPr lang="de-DE" altLang="de-DE" dirty="0"/>
          </a:p>
        </p:txBody>
      </p:sp>
      <p:sp>
        <p:nvSpPr>
          <p:cNvPr id="5" name="Datumsplatzhalter 9"/>
          <p:cNvSpPr>
            <a:spLocks noGrp="1"/>
          </p:cNvSpPr>
          <p:nvPr>
            <p:ph type="dt" sz="half" idx="2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238F060-0E64-45EC-A68C-1011D140D922}" type="datetime1">
              <a:rPr lang="de-DE" smtClean="0"/>
              <a:t>31.12.16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6547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 smtClean="0"/>
              <a:t>Florian </a:t>
            </a:r>
            <a:r>
              <a:rPr lang="de-DE" altLang="de-DE" dirty="0" err="1" smtClean="0"/>
              <a:t>Rottach</a:t>
            </a:r>
            <a:r>
              <a:rPr lang="de-DE" altLang="de-DE" dirty="0" smtClean="0"/>
              <a:t> und Julian Wadephul – 3D-Spieleprogrammierung</a:t>
            </a:r>
            <a:endParaRPr lang="de-DE" altLang="de-DE" dirty="0"/>
          </a:p>
        </p:txBody>
      </p:sp>
      <p:sp>
        <p:nvSpPr>
          <p:cNvPr id="5" name="Datumsplatzhalter 9"/>
          <p:cNvSpPr>
            <a:spLocks noGrp="1"/>
          </p:cNvSpPr>
          <p:nvPr>
            <p:ph type="dt" sz="half" idx="2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F4B9F38-77DF-4311-AB3B-1FE9C203202B}" type="datetime1">
              <a:rPr lang="de-DE" smtClean="0"/>
              <a:t>31.12.16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754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 smtClean="0"/>
              <a:t>Florian </a:t>
            </a:r>
            <a:r>
              <a:rPr lang="de-DE" altLang="de-DE" dirty="0" err="1" smtClean="0"/>
              <a:t>Rottach</a:t>
            </a:r>
            <a:r>
              <a:rPr lang="de-DE" altLang="de-DE" dirty="0" smtClean="0"/>
              <a:t> und Julian Wadephul – 3D-Spieleprogrammierung</a:t>
            </a:r>
            <a:endParaRPr lang="de-DE" altLang="de-DE" dirty="0"/>
          </a:p>
        </p:txBody>
      </p:sp>
      <p:sp>
        <p:nvSpPr>
          <p:cNvPr id="5" name="Datumsplatzhalter 9"/>
          <p:cNvSpPr>
            <a:spLocks noGrp="1"/>
          </p:cNvSpPr>
          <p:nvPr>
            <p:ph type="dt" sz="half" idx="2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1D50DD6-4DEF-4EBD-86A5-A72EBB8B1E7F}" type="datetime1">
              <a:rPr lang="de-DE" smtClean="0"/>
              <a:t>31.12.16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5660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21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 smtClean="0"/>
              <a:t>Florian </a:t>
            </a:r>
            <a:r>
              <a:rPr lang="de-DE" altLang="de-DE" dirty="0" err="1" smtClean="0"/>
              <a:t>Rottach</a:t>
            </a:r>
            <a:r>
              <a:rPr lang="de-DE" altLang="de-DE" dirty="0" smtClean="0"/>
              <a:t> und Julian Wadephul – 3D-Spieleprogrammierung</a:t>
            </a:r>
            <a:endParaRPr lang="de-DE" altLang="de-DE" dirty="0"/>
          </a:p>
        </p:txBody>
      </p:sp>
      <p:sp>
        <p:nvSpPr>
          <p:cNvPr id="6" name="Datumsplatzhalter 9"/>
          <p:cNvSpPr>
            <a:spLocks noGrp="1"/>
          </p:cNvSpPr>
          <p:nvPr>
            <p:ph type="dt" sz="half" idx="11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023DE0C-A89C-4E46-94A2-4FF36904D3E7}" type="datetime1">
              <a:rPr lang="de-DE" smtClean="0"/>
              <a:t>31.12.16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300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 smtClean="0"/>
              <a:t>Florian </a:t>
            </a:r>
            <a:r>
              <a:rPr lang="de-DE" altLang="de-DE" dirty="0" err="1" smtClean="0"/>
              <a:t>Rottach</a:t>
            </a:r>
            <a:r>
              <a:rPr lang="de-DE" altLang="de-DE" dirty="0" smtClean="0"/>
              <a:t> und Julian Wadephul – 3D-Spieleprogrammierung</a:t>
            </a:r>
            <a:endParaRPr lang="de-DE" altLang="de-DE" dirty="0"/>
          </a:p>
        </p:txBody>
      </p:sp>
      <p:sp>
        <p:nvSpPr>
          <p:cNvPr id="8" name="Datumsplatzhalter 9"/>
          <p:cNvSpPr>
            <a:spLocks noGrp="1"/>
          </p:cNvSpPr>
          <p:nvPr>
            <p:ph type="dt" sz="half" idx="11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671FD0D-5C3E-40CA-A845-DFAF6558C36F}" type="datetime1">
              <a:rPr lang="de-DE" smtClean="0"/>
              <a:t>31.12.16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4847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 smtClean="0"/>
              <a:t>Florian </a:t>
            </a:r>
            <a:r>
              <a:rPr lang="de-DE" altLang="de-DE" dirty="0" err="1" smtClean="0"/>
              <a:t>Rottach</a:t>
            </a:r>
            <a:r>
              <a:rPr lang="de-DE" altLang="de-DE" dirty="0" smtClean="0"/>
              <a:t> und Julian Wadephul – 3D-Spieleprogrammierung</a:t>
            </a:r>
            <a:endParaRPr lang="de-DE" altLang="de-DE" dirty="0"/>
          </a:p>
        </p:txBody>
      </p:sp>
      <p:sp>
        <p:nvSpPr>
          <p:cNvPr id="4" name="Datumsplatzhalter 9"/>
          <p:cNvSpPr>
            <a:spLocks noGrp="1"/>
          </p:cNvSpPr>
          <p:nvPr>
            <p:ph type="dt" sz="half" idx="2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5C80176-B451-4CDC-A83E-8BA2712CF6E3}" type="datetime1">
              <a:rPr lang="de-DE" smtClean="0"/>
              <a:t>31.12.16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6687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 smtClean="0"/>
              <a:t>Florian </a:t>
            </a:r>
            <a:r>
              <a:rPr lang="de-DE" altLang="de-DE" dirty="0" err="1" smtClean="0"/>
              <a:t>Rottach</a:t>
            </a:r>
            <a:r>
              <a:rPr lang="de-DE" altLang="de-DE" dirty="0" smtClean="0"/>
              <a:t> und Julian Wadephul – 3D-Spieleprogrammierung</a:t>
            </a:r>
            <a:endParaRPr lang="de-DE" altLang="de-DE" dirty="0"/>
          </a:p>
        </p:txBody>
      </p:sp>
      <p:sp>
        <p:nvSpPr>
          <p:cNvPr id="3" name="Datumsplatzhalter 9"/>
          <p:cNvSpPr>
            <a:spLocks noGrp="1"/>
          </p:cNvSpPr>
          <p:nvPr>
            <p:ph type="dt" sz="half" idx="2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B2EF331-533D-43E8-98EF-D5E77BEEC685}" type="datetime1">
              <a:rPr lang="de-DE" smtClean="0"/>
              <a:t>31.12.16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303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 smtClean="0"/>
              <a:t>Florian </a:t>
            </a:r>
            <a:r>
              <a:rPr lang="de-DE" altLang="de-DE" dirty="0" err="1" smtClean="0"/>
              <a:t>Rottach</a:t>
            </a:r>
            <a:r>
              <a:rPr lang="de-DE" altLang="de-DE" dirty="0" smtClean="0"/>
              <a:t> und Julian Wadephul – 3D-Spieleprogrammierung</a:t>
            </a:r>
            <a:endParaRPr lang="de-DE" altLang="de-DE" dirty="0"/>
          </a:p>
        </p:txBody>
      </p:sp>
      <p:sp>
        <p:nvSpPr>
          <p:cNvPr id="6" name="Datumsplatzhalter 9"/>
          <p:cNvSpPr>
            <a:spLocks noGrp="1"/>
          </p:cNvSpPr>
          <p:nvPr>
            <p:ph type="dt" sz="half" idx="11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77CE587-F783-4721-A2C7-B2525FC3CB84}" type="datetime1">
              <a:rPr lang="de-DE" smtClean="0"/>
              <a:t>31.12.16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4151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smtClean="0"/>
              <a:t>Bild auf Platzhalter ziehen oder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 smtClean="0"/>
              <a:t>Florian </a:t>
            </a:r>
            <a:r>
              <a:rPr lang="de-DE" altLang="de-DE" dirty="0" err="1" smtClean="0"/>
              <a:t>Rottach</a:t>
            </a:r>
            <a:r>
              <a:rPr lang="de-DE" altLang="de-DE" dirty="0" smtClean="0"/>
              <a:t> und Julian Wadephul – 3D-Spieleprogrammierung</a:t>
            </a:r>
            <a:endParaRPr lang="de-DE" altLang="de-DE" dirty="0"/>
          </a:p>
        </p:txBody>
      </p:sp>
      <p:sp>
        <p:nvSpPr>
          <p:cNvPr id="6" name="Datumsplatzhalter 9"/>
          <p:cNvSpPr>
            <a:spLocks noGrp="1"/>
          </p:cNvSpPr>
          <p:nvPr>
            <p:ph type="dt" sz="half" idx="11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05FB47F-7F63-4220-9184-D2D5EDBCAE3E}" type="datetime1">
              <a:rPr lang="de-DE" smtClean="0"/>
              <a:t>31.12.16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781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7" Type="http://schemas.openxmlformats.org/officeDocument/2006/relationships/image" Target="../media/image5.png"/><Relationship Id="rId18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I_rahmen_neu_folg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0525" y="333375"/>
            <a:ext cx="69119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Folientitel durch klicken hinzufügen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2113" y="1198563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 smtClean="0"/>
              <a:t>Karlsruher Institut für Technologie (KIT).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Ebene</a:t>
            </a:r>
          </a:p>
        </p:txBody>
      </p:sp>
      <p:sp>
        <p:nvSpPr>
          <p:cNvPr id="1029" name="Text Box 10"/>
          <p:cNvSpPr txBox="1">
            <a:spLocks noChangeArrowheads="1"/>
          </p:cNvSpPr>
          <p:nvPr/>
        </p:nvSpPr>
        <p:spPr bwMode="auto">
          <a:xfrm>
            <a:off x="6011863" y="6453188"/>
            <a:ext cx="2736850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de-DE" altLang="de-DE" sz="900" dirty="0" smtClean="0"/>
              <a:t>AIFB</a:t>
            </a:r>
          </a:p>
        </p:txBody>
      </p:sp>
      <p:sp>
        <p:nvSpPr>
          <p:cNvPr id="1030" name="Text Box 11"/>
          <p:cNvSpPr txBox="1">
            <a:spLocks noChangeArrowheads="1"/>
          </p:cNvSpPr>
          <p:nvPr/>
        </p:nvSpPr>
        <p:spPr bwMode="auto">
          <a:xfrm>
            <a:off x="250825" y="6445250"/>
            <a:ext cx="3254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C9A3BCB7-53F7-4CEB-A9D8-3986DC682D22}" type="slidenum">
              <a:rPr lang="de-DE" altLang="de-DE" sz="900" b="1" smtClean="0"/>
              <a:pPr eaLnBrk="1" hangingPunct="1">
                <a:spcBef>
                  <a:spcPct val="50000"/>
                </a:spcBef>
                <a:defRPr/>
              </a:pPr>
              <a:t>‹Nr.›</a:t>
            </a:fld>
            <a:endParaRPr lang="de-DE" altLang="de-DE" sz="900" b="1" smtClean="0"/>
          </a:p>
        </p:txBody>
      </p:sp>
      <p:pic>
        <p:nvPicPr>
          <p:cNvPr id="1031" name="Picture 13" descr="KIT-Logo-rgb_d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333375"/>
            <a:ext cx="10763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01800" y="6445250"/>
            <a:ext cx="424815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/>
            </a:lvl1pPr>
          </a:lstStyle>
          <a:p>
            <a:pPr>
              <a:defRPr/>
            </a:pPr>
            <a:r>
              <a:rPr lang="de-DE" altLang="de-DE" dirty="0" smtClean="0"/>
              <a:t>Florian </a:t>
            </a:r>
            <a:r>
              <a:rPr lang="de-DE" altLang="de-DE" dirty="0" err="1" smtClean="0"/>
              <a:t>Rottach</a:t>
            </a:r>
            <a:r>
              <a:rPr lang="de-DE" altLang="de-DE" dirty="0" smtClean="0"/>
              <a:t> und Julian Wadephul – 3D-Spieleprogrammierung</a:t>
            </a:r>
            <a:endParaRPr lang="de-DE" altLang="de-DE" dirty="0"/>
          </a:p>
        </p:txBody>
      </p:sp>
      <p:sp>
        <p:nvSpPr>
          <p:cNvPr id="11" name="Datumsplatzhalter 9"/>
          <p:cNvSpPr>
            <a:spLocks noGrp="1"/>
          </p:cNvSpPr>
          <p:nvPr>
            <p:ph type="dt" sz="half" idx="2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6677EF1-1153-47DE-8676-34AD711244DB}" type="datetime1">
              <a:rPr lang="de-DE" smtClean="0"/>
              <a:t>31.12.16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14325" indent="-314325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90575" indent="-314325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>
          <a:solidFill>
            <a:schemeClr val="tx1"/>
          </a:solidFill>
          <a:latin typeface="+mn-lt"/>
        </a:defRPr>
      </a:lvl2pPr>
      <a:lvl3pPr marL="1209675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3pPr>
      <a:lvl4pPr marL="1657350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4pPr>
      <a:lvl5pPr marL="2095500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395288" y="1412875"/>
            <a:ext cx="8389937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de-DE" altLang="de-DE" sz="2600" b="1" dirty="0" smtClean="0">
                <a:solidFill>
                  <a:schemeClr val="tx2"/>
                </a:solidFill>
              </a:rPr>
              <a:t>3D-Spieleprogrammierung</a:t>
            </a:r>
            <a:r>
              <a:rPr lang="de-DE" altLang="de-DE" sz="2600" b="1" dirty="0">
                <a:solidFill>
                  <a:schemeClr val="tx2"/>
                </a:solidFill>
              </a:rPr>
              <a:t/>
            </a:r>
            <a:br>
              <a:rPr lang="de-DE" altLang="de-DE" sz="2600" b="1" dirty="0">
                <a:solidFill>
                  <a:schemeClr val="tx2"/>
                </a:solidFill>
              </a:rPr>
            </a:br>
            <a:r>
              <a:rPr lang="de-DE" altLang="de-DE" sz="2600" b="1" dirty="0" err="1" smtClean="0">
                <a:solidFill>
                  <a:schemeClr val="tx2"/>
                </a:solidFill>
              </a:rPr>
              <a:t>jMonkeyEngine</a:t>
            </a:r>
            <a:endParaRPr lang="de-DE" altLang="de-DE" sz="2600" b="1" dirty="0">
              <a:solidFill>
                <a:schemeClr val="tx2"/>
              </a:solidFill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396875" y="2349500"/>
            <a:ext cx="8370888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Blip>
                <a:blip r:embed="rId2"/>
              </a:buBlip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de-DE" altLang="de-DE" sz="1600" b="1" dirty="0" smtClean="0">
                <a:solidFill>
                  <a:srgbClr val="000000"/>
                </a:solidFill>
              </a:rPr>
              <a:t>Florian </a:t>
            </a:r>
            <a:r>
              <a:rPr lang="de-DE" altLang="de-DE" sz="1600" b="1" dirty="0" err="1" smtClean="0">
                <a:solidFill>
                  <a:srgbClr val="000000"/>
                </a:solidFill>
              </a:rPr>
              <a:t>Rottach</a:t>
            </a:r>
            <a:r>
              <a:rPr lang="de-DE" altLang="de-DE" sz="1600" b="1" dirty="0" smtClean="0">
                <a:solidFill>
                  <a:srgbClr val="000000"/>
                </a:solidFill>
              </a:rPr>
              <a:t> und Julian Wadephul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de-DE" altLang="de-DE" sz="1600" b="1" dirty="0" smtClean="0">
                <a:solidFill>
                  <a:srgbClr val="000000"/>
                </a:solidFill>
              </a:rPr>
              <a:t>Seminar Programmieren 3 – Betriebliche Informationssysteme</a:t>
            </a:r>
            <a:endParaRPr lang="de-DE" altLang="de-DE" sz="1600" b="1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de-DE" altLang="de-DE" sz="16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dirty="0"/>
              <a:t>Theoretische Grundlagen</a:t>
            </a:r>
          </a:p>
          <a:p>
            <a:pPr lvl="1"/>
            <a:r>
              <a:rPr lang="de-DE" altLang="de-DE" dirty="0"/>
              <a:t>Allgemeiner Aufbau von 3D Spielen</a:t>
            </a:r>
          </a:p>
          <a:p>
            <a:pPr lvl="1"/>
            <a:r>
              <a:rPr lang="de-DE" altLang="de-DE" dirty="0"/>
              <a:t>Funktionsweise und Aufbau von Game </a:t>
            </a:r>
            <a:r>
              <a:rPr lang="de-DE" altLang="de-DE" dirty="0" err="1"/>
              <a:t>Engines</a:t>
            </a:r>
            <a:endParaRPr lang="de-DE" altLang="de-DE" dirty="0"/>
          </a:p>
          <a:p>
            <a:pPr lvl="1"/>
            <a:r>
              <a:rPr lang="de-DE" altLang="de-DE" dirty="0"/>
              <a:t>Die </a:t>
            </a:r>
            <a:r>
              <a:rPr lang="de-DE" altLang="de-DE" dirty="0" err="1"/>
              <a:t>jMonkeyEngine</a:t>
            </a:r>
            <a:endParaRPr lang="de-DE" altLang="de-DE" dirty="0"/>
          </a:p>
          <a:p>
            <a:pPr lvl="2"/>
            <a:r>
              <a:rPr lang="de-DE" altLang="de-DE" dirty="0"/>
              <a:t>Die Simple </a:t>
            </a:r>
            <a:r>
              <a:rPr lang="de-DE" altLang="de-DE" dirty="0" err="1"/>
              <a:t>Application</a:t>
            </a:r>
            <a:r>
              <a:rPr lang="de-DE" altLang="de-DE" dirty="0"/>
              <a:t> Klasse</a:t>
            </a:r>
          </a:p>
          <a:p>
            <a:pPr lvl="2"/>
            <a:r>
              <a:rPr lang="de-DE" altLang="de-DE" dirty="0"/>
              <a:t>Modelle und Assets</a:t>
            </a:r>
          </a:p>
          <a:p>
            <a:r>
              <a:rPr lang="de-DE" altLang="de-DE" dirty="0" err="1"/>
              <a:t>Progman</a:t>
            </a:r>
            <a:r>
              <a:rPr lang="de-DE" altLang="de-DE" dirty="0"/>
              <a:t> – Find </a:t>
            </a:r>
            <a:r>
              <a:rPr lang="de-DE" altLang="de-DE" dirty="0" err="1"/>
              <a:t>the</a:t>
            </a:r>
            <a:r>
              <a:rPr lang="de-DE" altLang="de-DE" dirty="0"/>
              <a:t> </a:t>
            </a:r>
            <a:r>
              <a:rPr lang="de-DE" altLang="de-DE" dirty="0" err="1"/>
              <a:t>nine</a:t>
            </a:r>
            <a:r>
              <a:rPr lang="de-DE" altLang="de-DE" dirty="0"/>
              <a:t> Books</a:t>
            </a:r>
          </a:p>
          <a:p>
            <a:pPr marL="733425" lvl="2">
              <a:buBlip>
                <a:blip r:embed="rId2"/>
              </a:buBlip>
            </a:pPr>
            <a:r>
              <a:rPr lang="de-DE" altLang="de-DE" dirty="0"/>
              <a:t>Scene</a:t>
            </a:r>
          </a:p>
          <a:p>
            <a:pPr marL="733425" lvl="2">
              <a:buBlip>
                <a:blip r:embed="rId2"/>
              </a:buBlip>
            </a:pPr>
            <a:r>
              <a:rPr lang="de-DE" altLang="de-DE" dirty="0" err="1"/>
              <a:t>Progman</a:t>
            </a:r>
            <a:endParaRPr lang="de-DE" altLang="de-DE" dirty="0"/>
          </a:p>
          <a:p>
            <a:pPr marL="733425" lvl="2">
              <a:buBlip>
                <a:blip r:embed="rId2"/>
              </a:buBlip>
            </a:pPr>
            <a:r>
              <a:rPr lang="de-DE" altLang="de-DE" dirty="0" err="1"/>
              <a:t>Forest</a:t>
            </a:r>
            <a:endParaRPr lang="de-DE" altLang="de-DE" dirty="0"/>
          </a:p>
          <a:p>
            <a:pPr marL="733425" lvl="2">
              <a:buBlip>
                <a:blip r:embed="rId2"/>
              </a:buBlip>
            </a:pPr>
            <a:r>
              <a:rPr lang="de-DE" altLang="de-DE" dirty="0"/>
              <a:t>Items</a:t>
            </a:r>
          </a:p>
          <a:p>
            <a:pPr marL="733425" lvl="2">
              <a:buBlip>
                <a:blip r:embed="rId2"/>
              </a:buBlip>
            </a:pPr>
            <a:r>
              <a:rPr lang="de-DE" altLang="de-DE" dirty="0"/>
              <a:t>Regen, Nebel und </a:t>
            </a:r>
            <a:r>
              <a:rPr lang="de-DE" altLang="de-DE" dirty="0" smtClean="0"/>
              <a:t>Feuer</a:t>
            </a:r>
          </a:p>
          <a:p>
            <a:pPr marL="733425" lvl="2">
              <a:buBlip>
                <a:blip r:embed="rId2"/>
              </a:buBlip>
            </a:pPr>
            <a:r>
              <a:rPr lang="de-DE" altLang="de-DE" dirty="0" smtClean="0"/>
              <a:t>Audio</a:t>
            </a:r>
            <a:endParaRPr lang="de-DE" altLang="de-DE" dirty="0"/>
          </a:p>
          <a:p>
            <a:r>
              <a:rPr lang="de-DE" altLang="de-DE" dirty="0"/>
              <a:t>Workshop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31.12.16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6619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</a:t>
            </a:r>
            <a:r>
              <a:rPr lang="de-DE" dirty="0" err="1" smtClean="0"/>
              <a:t>jMonkey</a:t>
            </a:r>
            <a:r>
              <a:rPr lang="de-DE" dirty="0" smtClean="0"/>
              <a:t> Engine 3.0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open-</a:t>
            </a:r>
            <a:r>
              <a:rPr lang="de-DE" dirty="0" err="1"/>
              <a:t>source</a:t>
            </a:r>
            <a:r>
              <a:rPr lang="de-DE" dirty="0"/>
              <a:t> Game </a:t>
            </a:r>
            <a:r>
              <a:rPr lang="de-DE" dirty="0" smtClean="0"/>
              <a:t>Engine</a:t>
            </a:r>
          </a:p>
          <a:p>
            <a:r>
              <a:rPr lang="de-DE" dirty="0" smtClean="0"/>
              <a:t>Basiert auf </a:t>
            </a:r>
            <a:r>
              <a:rPr lang="de-DE" dirty="0" err="1" smtClean="0"/>
              <a:t>NetBeans</a:t>
            </a:r>
            <a:endParaRPr lang="de-DE" dirty="0" smtClean="0"/>
          </a:p>
          <a:p>
            <a:r>
              <a:rPr lang="de-DE" dirty="0" smtClean="0"/>
              <a:t>BSD-Lizenz</a:t>
            </a:r>
          </a:p>
          <a:p>
            <a:r>
              <a:rPr lang="de-DE" dirty="0" smtClean="0"/>
              <a:t>„sehr </a:t>
            </a:r>
            <a:r>
              <a:rPr lang="de-DE" dirty="0"/>
              <a:t>gute Dokumentation</a:t>
            </a:r>
            <a:r>
              <a:rPr lang="de-DE" dirty="0" smtClean="0"/>
              <a:t>“</a:t>
            </a:r>
          </a:p>
          <a:p>
            <a:r>
              <a:rPr lang="de-DE" dirty="0" smtClean="0"/>
              <a:t>komplett in Java geschrieben </a:t>
            </a:r>
          </a:p>
          <a:p>
            <a:r>
              <a:rPr lang="de-DE" dirty="0" smtClean="0"/>
              <a:t>Merkmale	</a:t>
            </a:r>
          </a:p>
          <a:p>
            <a:pPr lvl="1"/>
            <a:r>
              <a:rPr lang="de-DE" dirty="0" err="1" smtClean="0"/>
              <a:t>Scenegraph</a:t>
            </a:r>
            <a:r>
              <a:rPr lang="de-DE" dirty="0" smtClean="0"/>
              <a:t> für 3D Objekte</a:t>
            </a:r>
          </a:p>
          <a:p>
            <a:pPr lvl="1"/>
            <a:r>
              <a:rPr lang="de-DE" dirty="0" smtClean="0"/>
              <a:t>zahlreiche Filter, Partikeleffekte</a:t>
            </a:r>
          </a:p>
          <a:p>
            <a:pPr lvl="1"/>
            <a:r>
              <a:rPr lang="de-DE" dirty="0" smtClean="0"/>
              <a:t>3D Audio</a:t>
            </a:r>
          </a:p>
          <a:p>
            <a:pPr lvl="1"/>
            <a:r>
              <a:rPr lang="de-DE" dirty="0" smtClean="0"/>
              <a:t>Beleuchtung, Schatten und Wasser werden in Echtzeit simuliert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31.12.16</a:t>
            </a:fld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817" y="1198563"/>
            <a:ext cx="1857896" cy="185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80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Tutorials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31.12.16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113" y="1227566"/>
            <a:ext cx="8356600" cy="483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0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Projekte mit </a:t>
            </a:r>
            <a:r>
              <a:rPr lang="de-DE" dirty="0" err="1" smtClean="0"/>
              <a:t>jMonkey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31.12.16</a:t>
            </a:fld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5" y="1198563"/>
            <a:ext cx="3251200" cy="2717800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695" y="1198563"/>
            <a:ext cx="3881018" cy="2717800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7667" y="4073562"/>
            <a:ext cx="4325491" cy="202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327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Scene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31.12.16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7335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Progman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erscheint um den Spieler zu erschrecken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31.12.16</a:t>
            </a:fld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216" y="1201132"/>
            <a:ext cx="2232497" cy="493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35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Kritik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“Sehr gute Dokumentation“ eben nicht sehr gut</a:t>
            </a:r>
          </a:p>
          <a:p>
            <a:r>
              <a:rPr lang="de-DE" dirty="0" smtClean="0"/>
              <a:t>Viele Forenbeiträge veraltet und nicht mehr verfügbar</a:t>
            </a:r>
          </a:p>
          <a:p>
            <a:r>
              <a:rPr lang="de-DE" dirty="0" smtClean="0"/>
              <a:t>Viele Bugs innerhalb der SDK 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31.12.16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0022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Probleme mit </a:t>
            </a:r>
            <a:r>
              <a:rPr lang="de-DE" dirty="0" err="1" smtClean="0"/>
              <a:t>jMonkey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Florian Rottach und Julian Wadephul – 3D-Spieleprogrammierung</a:t>
            </a:r>
            <a:endParaRPr lang="de-DE" alt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31.12.16</a:t>
            </a:fld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198563"/>
            <a:ext cx="4381484" cy="2086421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560" y="1212897"/>
            <a:ext cx="3870153" cy="2382415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390525" y="3317131"/>
            <a:ext cx="3199899" cy="2857053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4048" y="3504078"/>
            <a:ext cx="3407873" cy="2700121"/>
          </a:xfrm>
          <a:prstGeom prst="rect">
            <a:avLst/>
          </a:prstGeom>
        </p:spPr>
      </p:pic>
      <p:cxnSp>
        <p:nvCxnSpPr>
          <p:cNvPr id="14" name="Gerade Verbindung mit Pfeil 13"/>
          <p:cNvCxnSpPr/>
          <p:nvPr/>
        </p:nvCxnSpPr>
        <p:spPr>
          <a:xfrm flipH="1" flipV="1">
            <a:off x="6660232" y="6092825"/>
            <a:ext cx="1584176" cy="3508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4849176"/>
      </p:ext>
    </p:extLst>
  </p:cSld>
  <p:clrMapOvr>
    <a:masterClrMapping/>
  </p:clrMapOvr>
</p:sld>
</file>

<file path=ppt/theme/theme1.xml><?xml version="1.0" encoding="utf-8"?>
<a:theme xmlns:a="http://schemas.openxmlformats.org/drawingml/2006/main" name="KIT-PPT_Master_dt_2016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9D9D9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808080"/>
        </a:hlink>
        <a:folHlink>
          <a:srgbClr val="7D92C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Präsentation_3D_kit_vorlage</Template>
  <TotalTime>0</TotalTime>
  <Words>286</Words>
  <Application>Microsoft Macintosh PowerPoint</Application>
  <PresentationFormat>Bildschirmpräsentation (4:3)</PresentationFormat>
  <Paragraphs>75</Paragraphs>
  <Slides>9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1" baseType="lpstr">
      <vt:lpstr>Arial</vt:lpstr>
      <vt:lpstr>KIT-PPT_Master_dt_2016</vt:lpstr>
      <vt:lpstr>PowerPoint-Präsentation</vt:lpstr>
      <vt:lpstr>Agenda</vt:lpstr>
      <vt:lpstr>Die jMonkey Engine 3.0</vt:lpstr>
      <vt:lpstr>Tutorials</vt:lpstr>
      <vt:lpstr>Projekte mit jMonkey</vt:lpstr>
      <vt:lpstr>Scene</vt:lpstr>
      <vt:lpstr>Progman</vt:lpstr>
      <vt:lpstr>Kritik</vt:lpstr>
      <vt:lpstr>Probleme mit jMonkey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Julian Wadephul</dc:creator>
  <cp:lastModifiedBy>Julian Wadephul</cp:lastModifiedBy>
  <cp:revision>16</cp:revision>
  <dcterms:created xsi:type="dcterms:W3CDTF">2016-12-30T09:55:11Z</dcterms:created>
  <dcterms:modified xsi:type="dcterms:W3CDTF">2016-12-31T14:52:14Z</dcterms:modified>
</cp:coreProperties>
</file>